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Lora"/>
      <p:regular r:id="rId15"/>
    </p:embeddedFont>
    <p:embeddedFont>
      <p:font typeface="Lora"/>
      <p:regular r:id="rId16"/>
    </p:embeddedFont>
    <p:embeddedFont>
      <p:font typeface="Lora"/>
      <p:regular r:id="rId17"/>
    </p:embeddedFont>
    <p:embeddedFont>
      <p:font typeface="Lora"/>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3-1.png>
</file>

<file path=ppt/media/image-3-2.png>
</file>

<file path=ppt/media/image-4-1.png>
</file>

<file path=ppt/media/image-4-2.png>
</file>

<file path=ppt/media/image-4-3.png>
</file>

<file path=ppt/media/image-4-4.png>
</file>

<file path=ppt/media/image-4-5.png>
</file>

<file path=ppt/media/image-5-1.png>
</file>

<file path=ppt/media/image-6-1.png>
</file>

<file path=ppt/media/image-6-2.png>
</file>

<file path=ppt/media/image-6-3.png>
</file>

<file path=ppt/media/image-6-4.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121218"/>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Retail Sales Analysis: 2011 Insights</a:t>
            </a:r>
            <a:endParaRPr lang="en-US" sz="4400" dirty="0"/>
          </a:p>
        </p:txBody>
      </p:sp>
      <p:sp>
        <p:nvSpPr>
          <p:cNvPr id="4" name="Text 1"/>
          <p:cNvSpPr/>
          <p:nvPr/>
        </p:nvSpPr>
        <p:spPr>
          <a:xfrm>
            <a:off x="6324124" y="3888224"/>
            <a:ext cx="7468553" cy="1532096"/>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Good morning, everyone. I'm Chaitanya, and today I'll present a data-driven analysis of our 2011 retail sales. This presentation uses Tableau visualisations to support strategic decision-making for both our CEO and CMO, guiding planning, marketing, and expansion efforts.</a:t>
            </a:r>
            <a:endParaRPr lang="en-US" sz="1850" dirty="0"/>
          </a:p>
        </p:txBody>
      </p:sp>
      <p:sp>
        <p:nvSpPr>
          <p:cNvPr id="5" name="Shape 2"/>
          <p:cNvSpPr/>
          <p:nvPr/>
        </p:nvSpPr>
        <p:spPr>
          <a:xfrm>
            <a:off x="6324124" y="5707380"/>
            <a:ext cx="382905" cy="382905"/>
          </a:xfrm>
          <a:prstGeom prst="roundRect">
            <a:avLst>
              <a:gd name="adj" fmla="val 23878209"/>
            </a:avLst>
          </a:prstGeom>
          <a:noFill/>
          <a:ln w="7620">
            <a:solidFill>
              <a:srgbClr val="38383C"/>
            </a:solidFill>
            <a:prstDash val="solid"/>
          </a:ln>
        </p:spPr>
      </p:sp>
      <p:pic>
        <p:nvPicPr>
          <p:cNvPr id="6" name="Image 1" descr="preencoded.png">    </p:cNvPr>
          <p:cNvPicPr>
            <a:picLocks noChangeAspect="1"/>
          </p:cNvPicPr>
          <p:nvPr/>
        </p:nvPicPr>
        <p:blipFill>
          <a:blip r:embed="rId2"/>
          <a:stretch>
            <a:fillRect/>
          </a:stretch>
        </p:blipFill>
        <p:spPr>
          <a:xfrm>
            <a:off x="6331744" y="5715000"/>
            <a:ext cx="367665" cy="367665"/>
          </a:xfrm>
          <a:prstGeom prst="rect">
            <a:avLst/>
          </a:prstGeom>
        </p:spPr>
      </p:pic>
      <p:sp>
        <p:nvSpPr>
          <p:cNvPr id="7" name="Text 3"/>
          <p:cNvSpPr/>
          <p:nvPr/>
        </p:nvSpPr>
        <p:spPr>
          <a:xfrm>
            <a:off x="6826687" y="5689521"/>
            <a:ext cx="1892022" cy="418862"/>
          </a:xfrm>
          <a:prstGeom prst="rect">
            <a:avLst/>
          </a:prstGeom>
          <a:noFill/>
          <a:ln/>
        </p:spPr>
        <p:txBody>
          <a:bodyPr wrap="none" lIns="0" tIns="0" rIns="0" bIns="0" rtlCol="0" anchor="t"/>
          <a:lstStyle/>
          <a:p>
            <a:pPr algn="l" indent="0" marL="0">
              <a:lnSpc>
                <a:spcPts val="3250"/>
              </a:lnSpc>
              <a:buNone/>
            </a:pPr>
            <a:r>
              <a:rPr lang="en-US" sz="2350" b="1" dirty="0">
                <a:solidFill>
                  <a:srgbClr val="D6E5EF"/>
                </a:solidFill>
                <a:latin typeface="Source Sans Pro Bold" pitchFamily="34" charset="0"/>
                <a:ea typeface="Source Sans Pro Bold" pitchFamily="34" charset="-122"/>
                <a:cs typeface="Source Sans Pro Bold" pitchFamily="34" charset="-120"/>
              </a:rPr>
              <a:t>by J chaitanya</a:t>
            </a:r>
            <a:endParaRPr lang="en-US" sz="2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92160"/>
          </a:xfrm>
          <a:prstGeom prst="rect">
            <a:avLst/>
          </a:prstGeom>
        </p:spPr>
      </p:pic>
      <p:sp>
        <p:nvSpPr>
          <p:cNvPr id="3" name="Text 0"/>
          <p:cNvSpPr/>
          <p:nvPr/>
        </p:nvSpPr>
        <p:spPr>
          <a:xfrm>
            <a:off x="837724" y="3656886"/>
            <a:ext cx="12543473"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Data Cleaning: Foundation for Accurate Insights</a:t>
            </a:r>
            <a:endParaRPr lang="en-US" sz="4400" dirty="0"/>
          </a:p>
        </p:txBody>
      </p:sp>
      <p:sp>
        <p:nvSpPr>
          <p:cNvPr id="4" name="Shape 1"/>
          <p:cNvSpPr/>
          <p:nvPr/>
        </p:nvSpPr>
        <p:spPr>
          <a:xfrm>
            <a:off x="837724" y="4719876"/>
            <a:ext cx="538520" cy="538520"/>
          </a:xfrm>
          <a:prstGeom prst="roundRect">
            <a:avLst>
              <a:gd name="adj" fmla="val 6668"/>
            </a:avLst>
          </a:prstGeom>
          <a:solidFill>
            <a:srgbClr val="444752"/>
          </a:solidFill>
          <a:ln/>
        </p:spPr>
      </p:sp>
      <p:sp>
        <p:nvSpPr>
          <p:cNvPr id="5" name="Text 2"/>
          <p:cNvSpPr/>
          <p:nvPr/>
        </p:nvSpPr>
        <p:spPr>
          <a:xfrm>
            <a:off x="937974" y="4777859"/>
            <a:ext cx="337899" cy="422434"/>
          </a:xfrm>
          <a:prstGeom prst="rect">
            <a:avLst/>
          </a:prstGeom>
          <a:noFill/>
          <a:ln/>
        </p:spPr>
        <p:txBody>
          <a:bodyPr wrap="none" lIns="0" tIns="0" rIns="0" bIns="0" rtlCol="0" anchor="t"/>
          <a:lstStyle/>
          <a:p>
            <a:pPr algn="ctr" indent="0" marL="0">
              <a:lnSpc>
                <a:spcPts val="2650"/>
              </a:lnSpc>
              <a:buNone/>
            </a:pPr>
            <a:r>
              <a:rPr lang="en-US" sz="2650" dirty="0">
                <a:solidFill>
                  <a:srgbClr val="D6E5EF"/>
                </a:solidFill>
                <a:latin typeface="Lora" pitchFamily="34" charset="0"/>
                <a:ea typeface="Lora" pitchFamily="34" charset="-122"/>
                <a:cs typeface="Lora" pitchFamily="34" charset="-120"/>
              </a:rPr>
              <a:t>1</a:t>
            </a:r>
            <a:endParaRPr lang="en-US" sz="2650" dirty="0"/>
          </a:p>
        </p:txBody>
      </p:sp>
      <p:sp>
        <p:nvSpPr>
          <p:cNvPr id="6" name="Text 3"/>
          <p:cNvSpPr/>
          <p:nvPr/>
        </p:nvSpPr>
        <p:spPr>
          <a:xfrm>
            <a:off x="1615559" y="4802148"/>
            <a:ext cx="3214926"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Ensuring Data Reliability</a:t>
            </a:r>
            <a:endParaRPr lang="en-US" sz="2200" dirty="0"/>
          </a:p>
        </p:txBody>
      </p:sp>
      <p:sp>
        <p:nvSpPr>
          <p:cNvPr id="7" name="Text 4"/>
          <p:cNvSpPr/>
          <p:nvPr/>
        </p:nvSpPr>
        <p:spPr>
          <a:xfrm>
            <a:off x="1615559" y="5297686"/>
            <a:ext cx="3341013" cy="1532096"/>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Before any analysis, the dataset was meticulously cleaned to ensure only valid and reliable information was used.</a:t>
            </a:r>
            <a:endParaRPr lang="en-US" sz="1850" dirty="0"/>
          </a:p>
        </p:txBody>
      </p:sp>
      <p:sp>
        <p:nvSpPr>
          <p:cNvPr id="8" name="Shape 5"/>
          <p:cNvSpPr/>
          <p:nvPr/>
        </p:nvSpPr>
        <p:spPr>
          <a:xfrm>
            <a:off x="5255776" y="4719876"/>
            <a:ext cx="538520" cy="538520"/>
          </a:xfrm>
          <a:prstGeom prst="roundRect">
            <a:avLst>
              <a:gd name="adj" fmla="val 6668"/>
            </a:avLst>
          </a:prstGeom>
          <a:solidFill>
            <a:srgbClr val="444752"/>
          </a:solidFill>
          <a:ln/>
        </p:spPr>
      </p:sp>
      <p:sp>
        <p:nvSpPr>
          <p:cNvPr id="9" name="Text 6"/>
          <p:cNvSpPr/>
          <p:nvPr/>
        </p:nvSpPr>
        <p:spPr>
          <a:xfrm>
            <a:off x="5356027" y="4777859"/>
            <a:ext cx="337899" cy="422434"/>
          </a:xfrm>
          <a:prstGeom prst="rect">
            <a:avLst/>
          </a:prstGeom>
          <a:noFill/>
          <a:ln/>
        </p:spPr>
        <p:txBody>
          <a:bodyPr wrap="none" lIns="0" tIns="0" rIns="0" bIns="0" rtlCol="0" anchor="t"/>
          <a:lstStyle/>
          <a:p>
            <a:pPr algn="ctr" indent="0" marL="0">
              <a:lnSpc>
                <a:spcPts val="2650"/>
              </a:lnSpc>
              <a:buNone/>
            </a:pPr>
            <a:r>
              <a:rPr lang="en-US" sz="2650" dirty="0">
                <a:solidFill>
                  <a:srgbClr val="D6E5EF"/>
                </a:solidFill>
                <a:latin typeface="Lora" pitchFamily="34" charset="0"/>
                <a:ea typeface="Lora" pitchFamily="34" charset="-122"/>
                <a:cs typeface="Lora" pitchFamily="34" charset="-120"/>
              </a:rPr>
              <a:t>2</a:t>
            </a:r>
            <a:endParaRPr lang="en-US" sz="2650" dirty="0"/>
          </a:p>
        </p:txBody>
      </p:sp>
      <p:sp>
        <p:nvSpPr>
          <p:cNvPr id="10" name="Text 7"/>
          <p:cNvSpPr/>
          <p:nvPr/>
        </p:nvSpPr>
        <p:spPr>
          <a:xfrm>
            <a:off x="6033611" y="4802148"/>
            <a:ext cx="3341013" cy="703898"/>
          </a:xfrm>
          <a:prstGeom prst="rect">
            <a:avLst/>
          </a:prstGeom>
          <a:noFill/>
          <a:ln/>
        </p:spPr>
        <p:txBody>
          <a:bodyPr wrap="squar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Critical Validation Checks</a:t>
            </a:r>
            <a:endParaRPr lang="en-US" sz="2200" dirty="0"/>
          </a:p>
        </p:txBody>
      </p:sp>
      <p:sp>
        <p:nvSpPr>
          <p:cNvPr id="11" name="Text 8"/>
          <p:cNvSpPr/>
          <p:nvPr/>
        </p:nvSpPr>
        <p:spPr>
          <a:xfrm>
            <a:off x="6033611" y="5649635"/>
            <a:ext cx="3341013" cy="1915120"/>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Two key checks were applied: removing any sales record with a quantity less than 1 (returns) and excluding entries with a unit price below £0 (data errors).</a:t>
            </a:r>
            <a:endParaRPr lang="en-US" sz="1850" dirty="0"/>
          </a:p>
        </p:txBody>
      </p:sp>
      <p:sp>
        <p:nvSpPr>
          <p:cNvPr id="12" name="Shape 9"/>
          <p:cNvSpPr/>
          <p:nvPr/>
        </p:nvSpPr>
        <p:spPr>
          <a:xfrm>
            <a:off x="9673828" y="4719876"/>
            <a:ext cx="538520" cy="538520"/>
          </a:xfrm>
          <a:prstGeom prst="roundRect">
            <a:avLst>
              <a:gd name="adj" fmla="val 6668"/>
            </a:avLst>
          </a:prstGeom>
          <a:solidFill>
            <a:srgbClr val="444752"/>
          </a:solidFill>
          <a:ln/>
        </p:spPr>
      </p:sp>
      <p:sp>
        <p:nvSpPr>
          <p:cNvPr id="13" name="Text 10"/>
          <p:cNvSpPr/>
          <p:nvPr/>
        </p:nvSpPr>
        <p:spPr>
          <a:xfrm>
            <a:off x="9774079" y="4777859"/>
            <a:ext cx="337899" cy="422434"/>
          </a:xfrm>
          <a:prstGeom prst="rect">
            <a:avLst/>
          </a:prstGeom>
          <a:noFill/>
          <a:ln/>
        </p:spPr>
        <p:txBody>
          <a:bodyPr wrap="none" lIns="0" tIns="0" rIns="0" bIns="0" rtlCol="0" anchor="t"/>
          <a:lstStyle/>
          <a:p>
            <a:pPr algn="ctr" indent="0" marL="0">
              <a:lnSpc>
                <a:spcPts val="2650"/>
              </a:lnSpc>
              <a:buNone/>
            </a:pPr>
            <a:r>
              <a:rPr lang="en-US" sz="2650" dirty="0">
                <a:solidFill>
                  <a:srgbClr val="D6E5EF"/>
                </a:solidFill>
                <a:latin typeface="Lora" pitchFamily="34" charset="0"/>
                <a:ea typeface="Lora" pitchFamily="34" charset="-122"/>
                <a:cs typeface="Lora" pitchFamily="34" charset="-120"/>
              </a:rPr>
              <a:t>3</a:t>
            </a:r>
            <a:endParaRPr lang="en-US" sz="2650" dirty="0"/>
          </a:p>
        </p:txBody>
      </p:sp>
      <p:sp>
        <p:nvSpPr>
          <p:cNvPr id="14" name="Text 11"/>
          <p:cNvSpPr/>
          <p:nvPr/>
        </p:nvSpPr>
        <p:spPr>
          <a:xfrm>
            <a:off x="10451663" y="4802148"/>
            <a:ext cx="3341013" cy="703898"/>
          </a:xfrm>
          <a:prstGeom prst="rect">
            <a:avLst/>
          </a:prstGeom>
          <a:noFill/>
          <a:ln/>
        </p:spPr>
        <p:txBody>
          <a:bodyPr wrap="squar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Impact on Decision-Making</a:t>
            </a:r>
            <a:endParaRPr lang="en-US" sz="2200" dirty="0"/>
          </a:p>
        </p:txBody>
      </p:sp>
      <p:sp>
        <p:nvSpPr>
          <p:cNvPr id="15" name="Text 12"/>
          <p:cNvSpPr/>
          <p:nvPr/>
        </p:nvSpPr>
        <p:spPr>
          <a:xfrm>
            <a:off x="10451663" y="5649635"/>
            <a:ext cx="3341013" cy="1915120"/>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This rigorous cleaning process ensures all downstream visualisations reflect genuine sales, providing credible insights for confident business decisions.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7118" y="594836"/>
            <a:ext cx="7928610" cy="636151"/>
          </a:xfrm>
          <a:prstGeom prst="rect">
            <a:avLst/>
          </a:prstGeom>
          <a:noFill/>
          <a:ln/>
        </p:spPr>
        <p:txBody>
          <a:bodyPr wrap="none" lIns="0" tIns="0" rIns="0" bIns="0" rtlCol="0" anchor="t"/>
          <a:lstStyle/>
          <a:p>
            <a:pPr algn="l" indent="0" marL="0">
              <a:lnSpc>
                <a:spcPts val="5000"/>
              </a:lnSpc>
              <a:buNone/>
            </a:pPr>
            <a:r>
              <a:rPr lang="en-US" sz="4000" dirty="0">
                <a:solidFill>
                  <a:srgbClr val="F98AC7"/>
                </a:solidFill>
                <a:latin typeface="Lora" pitchFamily="34" charset="0"/>
                <a:ea typeface="Lora" pitchFamily="34" charset="-122"/>
                <a:cs typeface="Lora" pitchFamily="34" charset="-120"/>
              </a:rPr>
              <a:t>Q1: Monthly Revenue Trend (2011)</a:t>
            </a:r>
            <a:endParaRPr lang="en-US" sz="4000" dirty="0"/>
          </a:p>
        </p:txBody>
      </p:sp>
      <p:pic>
        <p:nvPicPr>
          <p:cNvPr id="3" name="Image 0" descr="preencoded.png">    </p:cNvPr>
          <p:cNvPicPr>
            <a:picLocks noChangeAspect="1"/>
          </p:cNvPicPr>
          <p:nvPr/>
        </p:nvPicPr>
        <p:blipFill>
          <a:blip r:embed="rId1"/>
          <a:stretch>
            <a:fillRect/>
          </a:stretch>
        </p:blipFill>
        <p:spPr>
          <a:xfrm>
            <a:off x="757118" y="1798796"/>
            <a:ext cx="6019681" cy="6019681"/>
          </a:xfrm>
          <a:prstGeom prst="rect">
            <a:avLst/>
          </a:prstGeom>
        </p:spPr>
      </p:pic>
      <p:pic>
        <p:nvPicPr>
          <p:cNvPr id="4" name="Image 1" descr="preencoded.png">    </p:cNvPr>
          <p:cNvPicPr>
            <a:picLocks noChangeAspect="1"/>
          </p:cNvPicPr>
          <p:nvPr/>
        </p:nvPicPr>
        <p:blipFill>
          <a:blip r:embed="rId2"/>
          <a:stretch>
            <a:fillRect/>
          </a:stretch>
        </p:blipFill>
        <p:spPr>
          <a:xfrm>
            <a:off x="7586663" y="1798796"/>
            <a:ext cx="5588079" cy="2556153"/>
          </a:xfrm>
          <a:prstGeom prst="rect">
            <a:avLst/>
          </a:prstGeom>
        </p:spPr>
      </p:pic>
      <p:sp>
        <p:nvSpPr>
          <p:cNvPr id="5" name="Text 1"/>
          <p:cNvSpPr/>
          <p:nvPr/>
        </p:nvSpPr>
        <p:spPr>
          <a:xfrm>
            <a:off x="7586663" y="4598313"/>
            <a:ext cx="6294239" cy="1730573"/>
          </a:xfrm>
          <a:prstGeom prst="rect">
            <a:avLst/>
          </a:prstGeom>
          <a:noFill/>
          <a:ln/>
        </p:spPr>
        <p:txBody>
          <a:bodyPr wrap="square" lIns="0" tIns="0" rIns="0" bIns="0" rtlCol="0" anchor="t"/>
          <a:lstStyle/>
          <a:p>
            <a:pPr algn="l" indent="0" marL="0">
              <a:lnSpc>
                <a:spcPts val="2700"/>
              </a:lnSpc>
              <a:buNone/>
            </a:pPr>
            <a:r>
              <a:rPr lang="en-US" sz="1700" dirty="0">
                <a:solidFill>
                  <a:srgbClr val="D6E5EF"/>
                </a:solidFill>
                <a:latin typeface="Source Sans Pro" pitchFamily="34" charset="0"/>
                <a:ea typeface="Source Sans Pro" pitchFamily="34" charset="-122"/>
                <a:cs typeface="Source Sans Pro" pitchFamily="34" charset="-120"/>
              </a:rPr>
              <a:t>This line chart illustrates our monthly revenue for 2011, highlighting clear seasonal peaks, particularly in November and December due to holiday shopping. Such patterns are crucial for future planning of stock, promotions, and workforce allocation, enabling data-informed revenue forecasting for 2012 and beyond.</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12244" y="823913"/>
            <a:ext cx="12256532" cy="682466"/>
          </a:xfrm>
          <a:prstGeom prst="rect">
            <a:avLst/>
          </a:prstGeom>
          <a:noFill/>
          <a:ln/>
        </p:spPr>
        <p:txBody>
          <a:bodyPr wrap="none" lIns="0" tIns="0" rIns="0" bIns="0" rtlCol="0" anchor="t"/>
          <a:lstStyle/>
          <a:p>
            <a:pPr algn="l" indent="0" marL="0">
              <a:lnSpc>
                <a:spcPts val="5350"/>
              </a:lnSpc>
              <a:buNone/>
            </a:pPr>
            <a:r>
              <a:rPr lang="en-US" sz="4250" dirty="0">
                <a:solidFill>
                  <a:srgbClr val="F98AC7"/>
                </a:solidFill>
                <a:latin typeface="Lora" pitchFamily="34" charset="0"/>
                <a:ea typeface="Lora" pitchFamily="34" charset="-122"/>
                <a:cs typeface="Lora" pitchFamily="34" charset="-120"/>
              </a:rPr>
              <a:t>Q2: Top 10 Countries by Revenue (Excluding UK)</a:t>
            </a:r>
            <a:endParaRPr lang="en-US" sz="4250" dirty="0"/>
          </a:p>
        </p:txBody>
      </p:sp>
      <p:pic>
        <p:nvPicPr>
          <p:cNvPr id="3" name="Image 0" descr="preencoded.png">    </p:cNvPr>
          <p:cNvPicPr>
            <a:picLocks noChangeAspect="1"/>
          </p:cNvPicPr>
          <p:nvPr/>
        </p:nvPicPr>
        <p:blipFill>
          <a:blip r:embed="rId1"/>
          <a:stretch>
            <a:fillRect/>
          </a:stretch>
        </p:blipFill>
        <p:spPr>
          <a:xfrm>
            <a:off x="812244" y="2115383"/>
            <a:ext cx="5994440" cy="2964180"/>
          </a:xfrm>
          <a:prstGeom prst="rect">
            <a:avLst/>
          </a:prstGeom>
        </p:spPr>
      </p:pic>
      <p:sp>
        <p:nvSpPr>
          <p:cNvPr id="4" name="Text 1"/>
          <p:cNvSpPr/>
          <p:nvPr/>
        </p:nvSpPr>
        <p:spPr>
          <a:xfrm>
            <a:off x="812244" y="5340548"/>
            <a:ext cx="6219825" cy="1856184"/>
          </a:xfrm>
          <a:prstGeom prst="rect">
            <a:avLst/>
          </a:prstGeom>
          <a:noFill/>
          <a:ln/>
        </p:spPr>
        <p:txBody>
          <a:bodyPr wrap="square" lIns="0" tIns="0" rIns="0" bIns="0" rtlCol="0" anchor="t"/>
          <a:lstStyle/>
          <a:p>
            <a:pPr algn="l" indent="0" marL="0">
              <a:lnSpc>
                <a:spcPts val="2900"/>
              </a:lnSpc>
              <a:buNone/>
            </a:pPr>
            <a:r>
              <a:rPr lang="en-US" sz="1800" dirty="0">
                <a:solidFill>
                  <a:srgbClr val="D6E5EF"/>
                </a:solidFill>
                <a:latin typeface="Source Sans Pro" pitchFamily="34" charset="0"/>
                <a:ea typeface="Source Sans Pro" pitchFamily="34" charset="-122"/>
                <a:cs typeface="Source Sans Pro" pitchFamily="34" charset="-120"/>
              </a:rPr>
              <a:t>This chart compares the top 10 countries by revenue, excluding the UK to highlight international growth. Including both revenue and quantity sold offers a dual perspective, helping prioritize geographic marketing strategies and identify high-volume, high-revenue regions for focused campaigns.</a:t>
            </a:r>
            <a:endParaRPr lang="en-US" sz="1800" dirty="0"/>
          </a:p>
        </p:txBody>
      </p:sp>
      <p:sp>
        <p:nvSpPr>
          <p:cNvPr id="5" name="Shape 2"/>
          <p:cNvSpPr/>
          <p:nvPr/>
        </p:nvSpPr>
        <p:spPr>
          <a:xfrm>
            <a:off x="7605951" y="2285881"/>
            <a:ext cx="1976795" cy="290036"/>
          </a:xfrm>
          <a:prstGeom prst="roundRect">
            <a:avLst>
              <a:gd name="adj" fmla="val 12002"/>
            </a:avLst>
          </a:prstGeom>
          <a:solidFill>
            <a:srgbClr val="444752"/>
          </a:solidFill>
          <a:ln/>
        </p:spPr>
      </p:sp>
      <p:pic>
        <p:nvPicPr>
          <p:cNvPr id="6" name="Image 1" descr="preencoded.png">    </p:cNvPr>
          <p:cNvPicPr>
            <a:picLocks noChangeAspect="1"/>
          </p:cNvPicPr>
          <p:nvPr/>
        </p:nvPicPr>
        <p:blipFill>
          <a:blip r:embed="rId2"/>
          <a:stretch>
            <a:fillRect/>
          </a:stretch>
        </p:blipFill>
        <p:spPr>
          <a:xfrm>
            <a:off x="7605951" y="2285881"/>
            <a:ext cx="1976795" cy="290036"/>
          </a:xfrm>
          <a:prstGeom prst="rect">
            <a:avLst/>
          </a:prstGeom>
        </p:spPr>
      </p:pic>
      <p:sp>
        <p:nvSpPr>
          <p:cNvPr id="7" name="Text 3"/>
          <p:cNvSpPr/>
          <p:nvPr/>
        </p:nvSpPr>
        <p:spPr>
          <a:xfrm>
            <a:off x="9756696" y="2285881"/>
            <a:ext cx="814149" cy="290036"/>
          </a:xfrm>
          <a:prstGeom prst="rect">
            <a:avLst/>
          </a:prstGeom>
          <a:noFill/>
          <a:ln/>
        </p:spPr>
        <p:txBody>
          <a:bodyPr wrap="none" lIns="0" tIns="0" rIns="0" bIns="0" rtlCol="0" anchor="t"/>
          <a:lstStyle/>
          <a:p>
            <a:pPr algn="l" indent="0" marL="0">
              <a:lnSpc>
                <a:spcPts val="2250"/>
              </a:lnSpc>
              <a:buNone/>
            </a:pPr>
            <a:r>
              <a:rPr lang="en-US" sz="2250" dirty="0">
                <a:solidFill>
                  <a:srgbClr val="D6E5EF"/>
                </a:solidFill>
                <a:latin typeface="Lora" pitchFamily="34" charset="0"/>
                <a:ea typeface="Lora" pitchFamily="34" charset="-122"/>
                <a:cs typeface="Lora" pitchFamily="34" charset="-120"/>
              </a:rPr>
              <a:t>£276K</a:t>
            </a:r>
            <a:endParaRPr lang="en-US" sz="2250" dirty="0"/>
          </a:p>
        </p:txBody>
      </p:sp>
      <p:sp>
        <p:nvSpPr>
          <p:cNvPr id="8" name="Text 4"/>
          <p:cNvSpPr/>
          <p:nvPr/>
        </p:nvSpPr>
        <p:spPr>
          <a:xfrm>
            <a:off x="7605951" y="2865834"/>
            <a:ext cx="2730222" cy="341233"/>
          </a:xfrm>
          <a:prstGeom prst="rect">
            <a:avLst/>
          </a:prstGeom>
          <a:noFill/>
          <a:ln/>
        </p:spPr>
        <p:txBody>
          <a:bodyPr wrap="none" lIns="0" tIns="0" rIns="0" bIns="0" rtlCol="0" anchor="t"/>
          <a:lstStyle/>
          <a:p>
            <a:pPr algn="l" indent="0" marL="0">
              <a:lnSpc>
                <a:spcPts val="2650"/>
              </a:lnSpc>
              <a:buNone/>
            </a:pPr>
            <a:r>
              <a:rPr lang="en-US" sz="2100" dirty="0">
                <a:solidFill>
                  <a:srgbClr val="D6E5EF"/>
                </a:solidFill>
                <a:latin typeface="Lora" pitchFamily="34" charset="0"/>
                <a:ea typeface="Lora" pitchFamily="34" charset="-122"/>
                <a:cs typeface="Lora" pitchFamily="34" charset="-120"/>
              </a:rPr>
              <a:t>Netherlands</a:t>
            </a:r>
            <a:endParaRPr lang="en-US" sz="2100" dirty="0"/>
          </a:p>
        </p:txBody>
      </p:sp>
      <p:sp>
        <p:nvSpPr>
          <p:cNvPr id="9" name="Text 5"/>
          <p:cNvSpPr/>
          <p:nvPr/>
        </p:nvSpPr>
        <p:spPr>
          <a:xfrm>
            <a:off x="7605951" y="3439120"/>
            <a:ext cx="2964894" cy="1113711"/>
          </a:xfrm>
          <a:prstGeom prst="rect">
            <a:avLst/>
          </a:prstGeom>
          <a:noFill/>
          <a:ln/>
        </p:spPr>
        <p:txBody>
          <a:bodyPr wrap="square" lIns="0" tIns="0" rIns="0" bIns="0" rtlCol="0" anchor="t"/>
          <a:lstStyle/>
          <a:p>
            <a:pPr algn="l" indent="0" marL="0">
              <a:lnSpc>
                <a:spcPts val="2900"/>
              </a:lnSpc>
              <a:buNone/>
            </a:pPr>
            <a:r>
              <a:rPr lang="en-US" sz="1800" dirty="0">
                <a:solidFill>
                  <a:srgbClr val="D6E5EF"/>
                </a:solidFill>
                <a:latin typeface="Source Sans Pro" pitchFamily="34" charset="0"/>
                <a:ea typeface="Source Sans Pro" pitchFamily="34" charset="-122"/>
                <a:cs typeface="Source Sans Pro" pitchFamily="34" charset="-120"/>
              </a:rPr>
              <a:t>Strong revenue and high quantity sold, indicating robust demand.</a:t>
            </a:r>
            <a:endParaRPr lang="en-US" sz="1800" dirty="0"/>
          </a:p>
        </p:txBody>
      </p:sp>
      <p:sp>
        <p:nvSpPr>
          <p:cNvPr id="10" name="Shape 6"/>
          <p:cNvSpPr/>
          <p:nvPr/>
        </p:nvSpPr>
        <p:spPr>
          <a:xfrm>
            <a:off x="10860881" y="2285881"/>
            <a:ext cx="2010966" cy="290036"/>
          </a:xfrm>
          <a:prstGeom prst="roundRect">
            <a:avLst>
              <a:gd name="adj" fmla="val 12002"/>
            </a:avLst>
          </a:prstGeom>
          <a:solidFill>
            <a:srgbClr val="444752"/>
          </a:solidFill>
          <a:ln/>
        </p:spPr>
      </p:sp>
      <p:pic>
        <p:nvPicPr>
          <p:cNvPr id="11" name="Image 2" descr="preencoded.png">    </p:cNvPr>
          <p:cNvPicPr>
            <a:picLocks noChangeAspect="1"/>
          </p:cNvPicPr>
          <p:nvPr/>
        </p:nvPicPr>
        <p:blipFill>
          <a:blip r:embed="rId3"/>
          <a:stretch>
            <a:fillRect/>
          </a:stretch>
        </p:blipFill>
        <p:spPr>
          <a:xfrm>
            <a:off x="10860881" y="2285881"/>
            <a:ext cx="2010966" cy="290036"/>
          </a:xfrm>
          <a:prstGeom prst="rect">
            <a:avLst/>
          </a:prstGeom>
        </p:spPr>
      </p:pic>
      <p:sp>
        <p:nvSpPr>
          <p:cNvPr id="12" name="Text 7"/>
          <p:cNvSpPr/>
          <p:nvPr/>
        </p:nvSpPr>
        <p:spPr>
          <a:xfrm>
            <a:off x="13045797" y="2285881"/>
            <a:ext cx="779978" cy="290036"/>
          </a:xfrm>
          <a:prstGeom prst="rect">
            <a:avLst/>
          </a:prstGeom>
          <a:noFill/>
          <a:ln/>
        </p:spPr>
        <p:txBody>
          <a:bodyPr wrap="none" lIns="0" tIns="0" rIns="0" bIns="0" rtlCol="0" anchor="t"/>
          <a:lstStyle/>
          <a:p>
            <a:pPr algn="l" indent="0" marL="0">
              <a:lnSpc>
                <a:spcPts val="2250"/>
              </a:lnSpc>
              <a:buNone/>
            </a:pPr>
            <a:r>
              <a:rPr lang="en-US" sz="2250" dirty="0">
                <a:solidFill>
                  <a:srgbClr val="D6E5EF"/>
                </a:solidFill>
                <a:latin typeface="Lora" pitchFamily="34" charset="0"/>
                <a:ea typeface="Lora" pitchFamily="34" charset="-122"/>
                <a:cs typeface="Lora" pitchFamily="34" charset="-120"/>
              </a:rPr>
              <a:t>£213K</a:t>
            </a:r>
            <a:endParaRPr lang="en-US" sz="2250" dirty="0"/>
          </a:p>
        </p:txBody>
      </p:sp>
      <p:sp>
        <p:nvSpPr>
          <p:cNvPr id="13" name="Text 8"/>
          <p:cNvSpPr/>
          <p:nvPr/>
        </p:nvSpPr>
        <p:spPr>
          <a:xfrm>
            <a:off x="10860881" y="2865834"/>
            <a:ext cx="2730222" cy="341233"/>
          </a:xfrm>
          <a:prstGeom prst="rect">
            <a:avLst/>
          </a:prstGeom>
          <a:noFill/>
          <a:ln/>
        </p:spPr>
        <p:txBody>
          <a:bodyPr wrap="none" lIns="0" tIns="0" rIns="0" bIns="0" rtlCol="0" anchor="t"/>
          <a:lstStyle/>
          <a:p>
            <a:pPr algn="l" indent="0" marL="0">
              <a:lnSpc>
                <a:spcPts val="2650"/>
              </a:lnSpc>
              <a:buNone/>
            </a:pPr>
            <a:r>
              <a:rPr lang="en-US" sz="2100" dirty="0">
                <a:solidFill>
                  <a:srgbClr val="D6E5EF"/>
                </a:solidFill>
                <a:latin typeface="Lora" pitchFamily="34" charset="0"/>
                <a:ea typeface="Lora" pitchFamily="34" charset="-122"/>
                <a:cs typeface="Lora" pitchFamily="34" charset="-120"/>
              </a:rPr>
              <a:t>Germany</a:t>
            </a:r>
            <a:endParaRPr lang="en-US" sz="2100" dirty="0"/>
          </a:p>
        </p:txBody>
      </p:sp>
      <p:sp>
        <p:nvSpPr>
          <p:cNvPr id="14" name="Text 9"/>
          <p:cNvSpPr/>
          <p:nvPr/>
        </p:nvSpPr>
        <p:spPr>
          <a:xfrm>
            <a:off x="10860881" y="3439120"/>
            <a:ext cx="2964894" cy="742474"/>
          </a:xfrm>
          <a:prstGeom prst="rect">
            <a:avLst/>
          </a:prstGeom>
          <a:noFill/>
          <a:ln/>
        </p:spPr>
        <p:txBody>
          <a:bodyPr wrap="square" lIns="0" tIns="0" rIns="0" bIns="0" rtlCol="0" anchor="t"/>
          <a:lstStyle/>
          <a:p>
            <a:pPr algn="l" indent="0" marL="0">
              <a:lnSpc>
                <a:spcPts val="2900"/>
              </a:lnSpc>
              <a:buNone/>
            </a:pPr>
            <a:r>
              <a:rPr lang="en-US" sz="1800" dirty="0">
                <a:solidFill>
                  <a:srgbClr val="D6E5EF"/>
                </a:solidFill>
                <a:latin typeface="Source Sans Pro" pitchFamily="34" charset="0"/>
                <a:ea typeface="Source Sans Pro" pitchFamily="34" charset="-122"/>
                <a:cs typeface="Source Sans Pro" pitchFamily="34" charset="-120"/>
              </a:rPr>
              <a:t>Consistent high performance in both revenue and units.</a:t>
            </a:r>
            <a:endParaRPr lang="en-US" sz="1800" dirty="0"/>
          </a:p>
        </p:txBody>
      </p:sp>
      <p:sp>
        <p:nvSpPr>
          <p:cNvPr id="15" name="Shape 10"/>
          <p:cNvSpPr/>
          <p:nvPr/>
        </p:nvSpPr>
        <p:spPr>
          <a:xfrm>
            <a:off x="7605951" y="5248870"/>
            <a:ext cx="1917859" cy="290036"/>
          </a:xfrm>
          <a:prstGeom prst="roundRect">
            <a:avLst>
              <a:gd name="adj" fmla="val 12002"/>
            </a:avLst>
          </a:prstGeom>
          <a:solidFill>
            <a:srgbClr val="444752"/>
          </a:solidFill>
          <a:ln/>
        </p:spPr>
      </p:sp>
      <p:pic>
        <p:nvPicPr>
          <p:cNvPr id="16" name="Image 3" descr="preencoded.png">    </p:cNvPr>
          <p:cNvPicPr>
            <a:picLocks noChangeAspect="1"/>
          </p:cNvPicPr>
          <p:nvPr/>
        </p:nvPicPr>
        <p:blipFill>
          <a:blip r:embed="rId4"/>
          <a:stretch>
            <a:fillRect/>
          </a:stretch>
        </p:blipFill>
        <p:spPr>
          <a:xfrm>
            <a:off x="7605951" y="5248870"/>
            <a:ext cx="1917859" cy="290036"/>
          </a:xfrm>
          <a:prstGeom prst="rect">
            <a:avLst/>
          </a:prstGeom>
        </p:spPr>
      </p:pic>
      <p:sp>
        <p:nvSpPr>
          <p:cNvPr id="17" name="Text 11"/>
          <p:cNvSpPr/>
          <p:nvPr/>
        </p:nvSpPr>
        <p:spPr>
          <a:xfrm>
            <a:off x="9697760" y="5248870"/>
            <a:ext cx="873085" cy="290036"/>
          </a:xfrm>
          <a:prstGeom prst="rect">
            <a:avLst/>
          </a:prstGeom>
          <a:noFill/>
          <a:ln/>
        </p:spPr>
        <p:txBody>
          <a:bodyPr wrap="none" lIns="0" tIns="0" rIns="0" bIns="0" rtlCol="0" anchor="t"/>
          <a:lstStyle/>
          <a:p>
            <a:pPr algn="l" indent="0" marL="0">
              <a:lnSpc>
                <a:spcPts val="2250"/>
              </a:lnSpc>
              <a:buNone/>
            </a:pPr>
            <a:r>
              <a:rPr lang="en-US" sz="2250" dirty="0">
                <a:solidFill>
                  <a:srgbClr val="D6E5EF"/>
                </a:solidFill>
                <a:latin typeface="Lora" pitchFamily="34" charset="0"/>
                <a:ea typeface="Lora" pitchFamily="34" charset="-122"/>
                <a:cs typeface="Lora" pitchFamily="34" charset="-120"/>
              </a:rPr>
              <a:t>£200K</a:t>
            </a:r>
            <a:endParaRPr lang="en-US" sz="2250" dirty="0"/>
          </a:p>
        </p:txBody>
      </p:sp>
      <p:sp>
        <p:nvSpPr>
          <p:cNvPr id="18" name="Text 12"/>
          <p:cNvSpPr/>
          <p:nvPr/>
        </p:nvSpPr>
        <p:spPr>
          <a:xfrm>
            <a:off x="7605951" y="5828824"/>
            <a:ext cx="2730222" cy="341233"/>
          </a:xfrm>
          <a:prstGeom prst="rect">
            <a:avLst/>
          </a:prstGeom>
          <a:noFill/>
          <a:ln/>
        </p:spPr>
        <p:txBody>
          <a:bodyPr wrap="none" lIns="0" tIns="0" rIns="0" bIns="0" rtlCol="0" anchor="t"/>
          <a:lstStyle/>
          <a:p>
            <a:pPr algn="l" indent="0" marL="0">
              <a:lnSpc>
                <a:spcPts val="2650"/>
              </a:lnSpc>
              <a:buNone/>
            </a:pPr>
            <a:r>
              <a:rPr lang="en-US" sz="2100" dirty="0">
                <a:solidFill>
                  <a:srgbClr val="D6E5EF"/>
                </a:solidFill>
                <a:latin typeface="Lora" pitchFamily="34" charset="0"/>
                <a:ea typeface="Lora" pitchFamily="34" charset="-122"/>
                <a:cs typeface="Lora" pitchFamily="34" charset="-120"/>
              </a:rPr>
              <a:t>France</a:t>
            </a:r>
            <a:endParaRPr lang="en-US" sz="2100" dirty="0"/>
          </a:p>
        </p:txBody>
      </p:sp>
      <p:sp>
        <p:nvSpPr>
          <p:cNvPr id="19" name="Text 13"/>
          <p:cNvSpPr/>
          <p:nvPr/>
        </p:nvSpPr>
        <p:spPr>
          <a:xfrm>
            <a:off x="7605951" y="6402110"/>
            <a:ext cx="2964894" cy="742474"/>
          </a:xfrm>
          <a:prstGeom prst="rect">
            <a:avLst/>
          </a:prstGeom>
          <a:noFill/>
          <a:ln/>
        </p:spPr>
        <p:txBody>
          <a:bodyPr wrap="square" lIns="0" tIns="0" rIns="0" bIns="0" rtlCol="0" anchor="t"/>
          <a:lstStyle/>
          <a:p>
            <a:pPr algn="l" indent="0" marL="0">
              <a:lnSpc>
                <a:spcPts val="2900"/>
              </a:lnSpc>
              <a:buNone/>
            </a:pPr>
            <a:r>
              <a:rPr lang="en-US" sz="1800" dirty="0">
                <a:solidFill>
                  <a:srgbClr val="D6E5EF"/>
                </a:solidFill>
                <a:latin typeface="Source Sans Pro" pitchFamily="34" charset="0"/>
                <a:ea typeface="Source Sans Pro" pitchFamily="34" charset="-122"/>
                <a:cs typeface="Source Sans Pro" pitchFamily="34" charset="-120"/>
              </a:rPr>
              <a:t>Solid market presence with good unit volume.</a:t>
            </a:r>
            <a:endParaRPr lang="en-US" sz="1800" dirty="0"/>
          </a:p>
        </p:txBody>
      </p:sp>
      <p:sp>
        <p:nvSpPr>
          <p:cNvPr id="20" name="Shape 14"/>
          <p:cNvSpPr/>
          <p:nvPr/>
        </p:nvSpPr>
        <p:spPr>
          <a:xfrm>
            <a:off x="10860881" y="5248870"/>
            <a:ext cx="2040017" cy="290036"/>
          </a:xfrm>
          <a:prstGeom prst="roundRect">
            <a:avLst>
              <a:gd name="adj" fmla="val 12002"/>
            </a:avLst>
          </a:prstGeom>
          <a:solidFill>
            <a:srgbClr val="444752"/>
          </a:solidFill>
          <a:ln/>
        </p:spPr>
      </p:sp>
      <p:pic>
        <p:nvPicPr>
          <p:cNvPr id="21" name="Image 4" descr="preencoded.png">    </p:cNvPr>
          <p:cNvPicPr>
            <a:picLocks noChangeAspect="1"/>
          </p:cNvPicPr>
          <p:nvPr/>
        </p:nvPicPr>
        <p:blipFill>
          <a:blip r:embed="rId5"/>
          <a:stretch>
            <a:fillRect/>
          </a:stretch>
        </p:blipFill>
        <p:spPr>
          <a:xfrm>
            <a:off x="10860881" y="5248870"/>
            <a:ext cx="2040017" cy="290036"/>
          </a:xfrm>
          <a:prstGeom prst="rect">
            <a:avLst/>
          </a:prstGeom>
        </p:spPr>
      </p:pic>
      <p:sp>
        <p:nvSpPr>
          <p:cNvPr id="22" name="Text 15"/>
          <p:cNvSpPr/>
          <p:nvPr/>
        </p:nvSpPr>
        <p:spPr>
          <a:xfrm>
            <a:off x="13074848" y="5248870"/>
            <a:ext cx="750927" cy="290036"/>
          </a:xfrm>
          <a:prstGeom prst="rect">
            <a:avLst/>
          </a:prstGeom>
          <a:noFill/>
          <a:ln/>
        </p:spPr>
        <p:txBody>
          <a:bodyPr wrap="none" lIns="0" tIns="0" rIns="0" bIns="0" rtlCol="0" anchor="t"/>
          <a:lstStyle/>
          <a:p>
            <a:pPr algn="l" indent="0" marL="0">
              <a:lnSpc>
                <a:spcPts val="2250"/>
              </a:lnSpc>
              <a:buNone/>
            </a:pPr>
            <a:r>
              <a:rPr lang="en-US" sz="2250" dirty="0">
                <a:solidFill>
                  <a:srgbClr val="D6E5EF"/>
                </a:solidFill>
                <a:latin typeface="Lora" pitchFamily="34" charset="0"/>
                <a:ea typeface="Lora" pitchFamily="34" charset="-122"/>
                <a:cs typeface="Lora" pitchFamily="34" charset="-120"/>
              </a:rPr>
              <a:t>£137K</a:t>
            </a:r>
            <a:endParaRPr lang="en-US" sz="2250" dirty="0"/>
          </a:p>
        </p:txBody>
      </p:sp>
      <p:sp>
        <p:nvSpPr>
          <p:cNvPr id="23" name="Text 16"/>
          <p:cNvSpPr/>
          <p:nvPr/>
        </p:nvSpPr>
        <p:spPr>
          <a:xfrm>
            <a:off x="10860881" y="5828824"/>
            <a:ext cx="2730222" cy="341233"/>
          </a:xfrm>
          <a:prstGeom prst="rect">
            <a:avLst/>
          </a:prstGeom>
          <a:noFill/>
          <a:ln/>
        </p:spPr>
        <p:txBody>
          <a:bodyPr wrap="none" lIns="0" tIns="0" rIns="0" bIns="0" rtlCol="0" anchor="t"/>
          <a:lstStyle/>
          <a:p>
            <a:pPr algn="l" indent="0" marL="0">
              <a:lnSpc>
                <a:spcPts val="2650"/>
              </a:lnSpc>
              <a:buNone/>
            </a:pPr>
            <a:r>
              <a:rPr lang="en-US" sz="2100" dirty="0">
                <a:solidFill>
                  <a:srgbClr val="D6E5EF"/>
                </a:solidFill>
                <a:latin typeface="Lora" pitchFamily="34" charset="0"/>
                <a:ea typeface="Lora" pitchFamily="34" charset="-122"/>
                <a:cs typeface="Lora" pitchFamily="34" charset="-120"/>
              </a:rPr>
              <a:t>Australia</a:t>
            </a:r>
            <a:endParaRPr lang="en-US" sz="2100" dirty="0"/>
          </a:p>
        </p:txBody>
      </p:sp>
      <p:sp>
        <p:nvSpPr>
          <p:cNvPr id="24" name="Text 17"/>
          <p:cNvSpPr/>
          <p:nvPr/>
        </p:nvSpPr>
        <p:spPr>
          <a:xfrm>
            <a:off x="10860881" y="6402110"/>
            <a:ext cx="2964894" cy="742474"/>
          </a:xfrm>
          <a:prstGeom prst="rect">
            <a:avLst/>
          </a:prstGeom>
          <a:noFill/>
          <a:ln/>
        </p:spPr>
        <p:txBody>
          <a:bodyPr wrap="square" lIns="0" tIns="0" rIns="0" bIns="0" rtlCol="0" anchor="t"/>
          <a:lstStyle/>
          <a:p>
            <a:pPr algn="l" indent="0" marL="0">
              <a:lnSpc>
                <a:spcPts val="2900"/>
              </a:lnSpc>
              <a:buNone/>
            </a:pPr>
            <a:r>
              <a:rPr lang="en-US" sz="1800" dirty="0">
                <a:solidFill>
                  <a:srgbClr val="D6E5EF"/>
                </a:solidFill>
                <a:latin typeface="Source Sans Pro" pitchFamily="34" charset="0"/>
                <a:ea typeface="Source Sans Pro" pitchFamily="34" charset="-122"/>
                <a:cs typeface="Source Sans Pro" pitchFamily="34" charset="-120"/>
              </a:rPr>
              <a:t>Emerging market with significant growth potential.</a:t>
            </a:r>
            <a:endParaRPr lang="en-US" sz="1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1900238"/>
            <a:ext cx="8890754"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Q3: Top 10 Customers by Revenue</a:t>
            </a:r>
            <a:endParaRPr lang="en-US" sz="4400" dirty="0"/>
          </a:p>
        </p:txBody>
      </p:sp>
      <p:pic>
        <p:nvPicPr>
          <p:cNvPr id="3" name="Image 0" descr="preencoded.png">    </p:cNvPr>
          <p:cNvPicPr>
            <a:picLocks noChangeAspect="1"/>
          </p:cNvPicPr>
          <p:nvPr/>
        </p:nvPicPr>
        <p:blipFill>
          <a:blip r:embed="rId1"/>
          <a:stretch>
            <a:fillRect/>
          </a:stretch>
        </p:blipFill>
        <p:spPr>
          <a:xfrm>
            <a:off x="837724" y="3232428"/>
            <a:ext cx="6185535" cy="2827615"/>
          </a:xfrm>
          <a:prstGeom prst="rect">
            <a:avLst/>
          </a:prstGeom>
        </p:spPr>
      </p:pic>
      <p:sp>
        <p:nvSpPr>
          <p:cNvPr id="4" name="Text 1"/>
          <p:cNvSpPr/>
          <p:nvPr/>
        </p:nvSpPr>
        <p:spPr>
          <a:xfrm>
            <a:off x="7614761" y="3178612"/>
            <a:ext cx="6185535" cy="2298144"/>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This chart identifies our top 10 customers by total revenue, highlighting our key revenue drivers. Prioritizing these customers with custom offers, loyalty benefits, or personal account management is essential for sustained growth, ensuring proactive engagement and retention of our top-tier clients.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6047" y="704136"/>
            <a:ext cx="7631906" cy="1270635"/>
          </a:xfrm>
          <a:prstGeom prst="rect">
            <a:avLst/>
          </a:prstGeom>
          <a:noFill/>
          <a:ln/>
        </p:spPr>
        <p:txBody>
          <a:bodyPr wrap="square" lIns="0" tIns="0" rIns="0" bIns="0" rtlCol="0" anchor="t"/>
          <a:lstStyle/>
          <a:p>
            <a:pPr algn="l" indent="0" marL="0">
              <a:lnSpc>
                <a:spcPts val="5000"/>
              </a:lnSpc>
              <a:buNone/>
            </a:pPr>
            <a:r>
              <a:rPr lang="en-US" sz="4000" dirty="0">
                <a:solidFill>
                  <a:srgbClr val="F98AC7"/>
                </a:solidFill>
                <a:latin typeface="Lora" pitchFamily="34" charset="0"/>
                <a:ea typeface="Lora" pitchFamily="34" charset="-122"/>
                <a:cs typeface="Lora" pitchFamily="34" charset="-120"/>
              </a:rPr>
              <a:t>Q4: Product Demand by Country (Excluding UK)</a:t>
            </a:r>
            <a:endParaRPr lang="en-US" sz="4000" dirty="0"/>
          </a:p>
        </p:txBody>
      </p:sp>
      <p:pic>
        <p:nvPicPr>
          <p:cNvPr id="4" name="Image 1" descr="preencoded.png">    </p:cNvPr>
          <p:cNvPicPr>
            <a:picLocks noChangeAspect="1"/>
          </p:cNvPicPr>
          <p:nvPr/>
        </p:nvPicPr>
        <p:blipFill>
          <a:blip r:embed="rId2"/>
          <a:stretch>
            <a:fillRect/>
          </a:stretch>
        </p:blipFill>
        <p:spPr>
          <a:xfrm>
            <a:off x="756047" y="2298740"/>
            <a:ext cx="540068" cy="540068"/>
          </a:xfrm>
          <a:prstGeom prst="rect">
            <a:avLst/>
          </a:prstGeom>
        </p:spPr>
      </p:pic>
      <p:sp>
        <p:nvSpPr>
          <p:cNvPr id="5" name="Text 1"/>
          <p:cNvSpPr/>
          <p:nvPr/>
        </p:nvSpPr>
        <p:spPr>
          <a:xfrm>
            <a:off x="1566148" y="2426970"/>
            <a:ext cx="2603659" cy="317659"/>
          </a:xfrm>
          <a:prstGeom prst="rect">
            <a:avLst/>
          </a:prstGeom>
          <a:noFill/>
          <a:ln/>
        </p:spPr>
        <p:txBody>
          <a:bodyPr wrap="none" lIns="0" tIns="0" rIns="0" bIns="0" rtlCol="0" anchor="t"/>
          <a:lstStyle/>
          <a:p>
            <a:pPr algn="l" indent="0" marL="0">
              <a:lnSpc>
                <a:spcPts val="2500"/>
              </a:lnSpc>
              <a:buNone/>
            </a:pPr>
            <a:r>
              <a:rPr lang="en-US" sz="2000" dirty="0">
                <a:solidFill>
                  <a:srgbClr val="D6E5EF"/>
                </a:solidFill>
                <a:latin typeface="Lora" pitchFamily="34" charset="0"/>
                <a:ea typeface="Lora" pitchFamily="34" charset="-122"/>
                <a:cs typeface="Lora" pitchFamily="34" charset="-120"/>
              </a:rPr>
              <a:t>High Demand Nations</a:t>
            </a:r>
            <a:endParaRPr lang="en-US" sz="2000" dirty="0"/>
          </a:p>
        </p:txBody>
      </p:sp>
      <p:sp>
        <p:nvSpPr>
          <p:cNvPr id="6" name="Text 2"/>
          <p:cNvSpPr/>
          <p:nvPr/>
        </p:nvSpPr>
        <p:spPr>
          <a:xfrm>
            <a:off x="1566148" y="2874169"/>
            <a:ext cx="6821805" cy="1037273"/>
          </a:xfrm>
          <a:prstGeom prst="rect">
            <a:avLst/>
          </a:prstGeom>
          <a:noFill/>
          <a:ln/>
        </p:spPr>
        <p:txBody>
          <a:bodyPr wrap="square" lIns="0" tIns="0" rIns="0" bIns="0" rtlCol="0" anchor="t"/>
          <a:lstStyle/>
          <a:p>
            <a:pPr algn="l" indent="0" marL="0">
              <a:lnSpc>
                <a:spcPts val="2700"/>
              </a:lnSpc>
              <a:buNone/>
            </a:pPr>
            <a:r>
              <a:rPr lang="en-US" sz="1700" dirty="0">
                <a:solidFill>
                  <a:srgbClr val="D6E5EF"/>
                </a:solidFill>
                <a:latin typeface="Source Sans Pro" pitchFamily="34" charset="0"/>
                <a:ea typeface="Source Sans Pro" pitchFamily="34" charset="-122"/>
                <a:cs typeface="Source Sans Pro" pitchFamily="34" charset="-120"/>
              </a:rPr>
              <a:t>Countries like the Netherlands, Germany, and France show significant product demand based on quantity sold, presenting robust market expansion opportunities.</a:t>
            </a:r>
            <a:endParaRPr lang="en-US" sz="1700" dirty="0"/>
          </a:p>
        </p:txBody>
      </p:sp>
      <p:pic>
        <p:nvPicPr>
          <p:cNvPr id="7" name="Image 2" descr="preencoded.png">    </p:cNvPr>
          <p:cNvPicPr>
            <a:picLocks noChangeAspect="1"/>
          </p:cNvPicPr>
          <p:nvPr/>
        </p:nvPicPr>
        <p:blipFill>
          <a:blip r:embed="rId3"/>
          <a:stretch>
            <a:fillRect/>
          </a:stretch>
        </p:blipFill>
        <p:spPr>
          <a:xfrm>
            <a:off x="756047" y="4451509"/>
            <a:ext cx="540068" cy="540068"/>
          </a:xfrm>
          <a:prstGeom prst="rect">
            <a:avLst/>
          </a:prstGeom>
        </p:spPr>
      </p:pic>
      <p:sp>
        <p:nvSpPr>
          <p:cNvPr id="8" name="Text 3"/>
          <p:cNvSpPr/>
          <p:nvPr/>
        </p:nvSpPr>
        <p:spPr>
          <a:xfrm>
            <a:off x="1566148" y="4579739"/>
            <a:ext cx="3161109" cy="317659"/>
          </a:xfrm>
          <a:prstGeom prst="rect">
            <a:avLst/>
          </a:prstGeom>
          <a:noFill/>
          <a:ln/>
        </p:spPr>
        <p:txBody>
          <a:bodyPr wrap="none" lIns="0" tIns="0" rIns="0" bIns="0" rtlCol="0" anchor="t"/>
          <a:lstStyle/>
          <a:p>
            <a:pPr algn="l" indent="0" marL="0">
              <a:lnSpc>
                <a:spcPts val="2500"/>
              </a:lnSpc>
              <a:buNone/>
            </a:pPr>
            <a:r>
              <a:rPr lang="en-US" sz="2000" dirty="0">
                <a:solidFill>
                  <a:srgbClr val="D6E5EF"/>
                </a:solidFill>
                <a:latin typeface="Lora" pitchFamily="34" charset="0"/>
                <a:ea typeface="Lora" pitchFamily="34" charset="-122"/>
                <a:cs typeface="Lora" pitchFamily="34" charset="-120"/>
              </a:rPr>
              <a:t>Supply Chain Optimisation</a:t>
            </a:r>
            <a:endParaRPr lang="en-US" sz="2000" dirty="0"/>
          </a:p>
        </p:txBody>
      </p:sp>
      <p:sp>
        <p:nvSpPr>
          <p:cNvPr id="9" name="Text 4"/>
          <p:cNvSpPr/>
          <p:nvPr/>
        </p:nvSpPr>
        <p:spPr>
          <a:xfrm>
            <a:off x="1566148" y="5026938"/>
            <a:ext cx="6821805" cy="691515"/>
          </a:xfrm>
          <a:prstGeom prst="rect">
            <a:avLst/>
          </a:prstGeom>
          <a:noFill/>
          <a:ln/>
        </p:spPr>
        <p:txBody>
          <a:bodyPr wrap="square" lIns="0" tIns="0" rIns="0" bIns="0" rtlCol="0" anchor="t"/>
          <a:lstStyle/>
          <a:p>
            <a:pPr algn="l" indent="0" marL="0">
              <a:lnSpc>
                <a:spcPts val="2700"/>
              </a:lnSpc>
              <a:buNone/>
            </a:pPr>
            <a:r>
              <a:rPr lang="en-US" sz="1700" dirty="0">
                <a:solidFill>
                  <a:srgbClr val="D6E5EF"/>
                </a:solidFill>
                <a:latin typeface="Source Sans Pro" pitchFamily="34" charset="0"/>
                <a:ea typeface="Source Sans Pro" pitchFamily="34" charset="-122"/>
                <a:cs typeface="Source Sans Pro" pitchFamily="34" charset="-120"/>
              </a:rPr>
              <a:t>This data supports decisions on where to strategically launch new products, optimise supply chain logistics, and develop targeted local partnerships.</a:t>
            </a:r>
            <a:endParaRPr lang="en-US" sz="1700" dirty="0"/>
          </a:p>
        </p:txBody>
      </p:sp>
      <p:pic>
        <p:nvPicPr>
          <p:cNvPr id="10" name="Image 3" descr="preencoded.png">    </p:cNvPr>
          <p:cNvPicPr>
            <a:picLocks noChangeAspect="1"/>
          </p:cNvPicPr>
          <p:nvPr/>
        </p:nvPicPr>
        <p:blipFill>
          <a:blip r:embed="rId4"/>
          <a:stretch>
            <a:fillRect/>
          </a:stretch>
        </p:blipFill>
        <p:spPr>
          <a:xfrm>
            <a:off x="756047" y="6258520"/>
            <a:ext cx="540068" cy="540068"/>
          </a:xfrm>
          <a:prstGeom prst="rect">
            <a:avLst/>
          </a:prstGeom>
        </p:spPr>
      </p:pic>
      <p:sp>
        <p:nvSpPr>
          <p:cNvPr id="11" name="Text 5"/>
          <p:cNvSpPr/>
          <p:nvPr/>
        </p:nvSpPr>
        <p:spPr>
          <a:xfrm>
            <a:off x="1566148" y="6386751"/>
            <a:ext cx="2541627" cy="317659"/>
          </a:xfrm>
          <a:prstGeom prst="rect">
            <a:avLst/>
          </a:prstGeom>
          <a:noFill/>
          <a:ln/>
        </p:spPr>
        <p:txBody>
          <a:bodyPr wrap="none" lIns="0" tIns="0" rIns="0" bIns="0" rtlCol="0" anchor="t"/>
          <a:lstStyle/>
          <a:p>
            <a:pPr algn="l" indent="0" marL="0">
              <a:lnSpc>
                <a:spcPts val="2500"/>
              </a:lnSpc>
              <a:buNone/>
            </a:pPr>
            <a:r>
              <a:rPr lang="en-US" sz="2000" dirty="0">
                <a:solidFill>
                  <a:srgbClr val="D6E5EF"/>
                </a:solidFill>
                <a:latin typeface="Lora" pitchFamily="34" charset="0"/>
                <a:ea typeface="Lora" pitchFamily="34" charset="-122"/>
                <a:cs typeface="Lora" pitchFamily="34" charset="-120"/>
              </a:rPr>
              <a:t>Strategic Investment</a:t>
            </a:r>
            <a:endParaRPr lang="en-US" sz="2000" dirty="0"/>
          </a:p>
        </p:txBody>
      </p:sp>
      <p:sp>
        <p:nvSpPr>
          <p:cNvPr id="12" name="Text 6"/>
          <p:cNvSpPr/>
          <p:nvPr/>
        </p:nvSpPr>
        <p:spPr>
          <a:xfrm>
            <a:off x="1566148" y="6833949"/>
            <a:ext cx="6821805" cy="691515"/>
          </a:xfrm>
          <a:prstGeom prst="rect">
            <a:avLst/>
          </a:prstGeom>
          <a:noFill/>
          <a:ln/>
        </p:spPr>
        <p:txBody>
          <a:bodyPr wrap="square" lIns="0" tIns="0" rIns="0" bIns="0" rtlCol="0" anchor="t"/>
          <a:lstStyle/>
          <a:p>
            <a:pPr algn="l" indent="0" marL="0">
              <a:lnSpc>
                <a:spcPts val="2700"/>
              </a:lnSpc>
              <a:buNone/>
            </a:pPr>
            <a:r>
              <a:rPr lang="en-US" sz="1700" dirty="0">
                <a:solidFill>
                  <a:srgbClr val="D6E5EF"/>
                </a:solidFill>
                <a:latin typeface="Source Sans Pro" pitchFamily="34" charset="0"/>
                <a:ea typeface="Source Sans Pro" pitchFamily="34" charset="-122"/>
                <a:cs typeface="Source Sans Pro" pitchFamily="34" charset="-120"/>
              </a:rPr>
              <a:t>Identifies markets already performing well, which could benefit from further investment in marketing, fulfillment centres, or localised collaborations.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96516" y="548640"/>
            <a:ext cx="7750969" cy="1170622"/>
          </a:xfrm>
          <a:prstGeom prst="rect">
            <a:avLst/>
          </a:prstGeom>
          <a:noFill/>
          <a:ln/>
        </p:spPr>
        <p:txBody>
          <a:bodyPr wrap="square" lIns="0" tIns="0" rIns="0" bIns="0" rtlCol="0" anchor="t"/>
          <a:lstStyle/>
          <a:p>
            <a:pPr algn="l" indent="0" marL="0">
              <a:lnSpc>
                <a:spcPts val="4600"/>
              </a:lnSpc>
              <a:buNone/>
            </a:pPr>
            <a:r>
              <a:rPr lang="en-US" sz="3650" dirty="0">
                <a:solidFill>
                  <a:srgbClr val="F98AC7"/>
                </a:solidFill>
                <a:latin typeface="Lora" pitchFamily="34" charset="0"/>
                <a:ea typeface="Lora" pitchFamily="34" charset="-122"/>
                <a:cs typeface="Lora" pitchFamily="34" charset="-120"/>
              </a:rPr>
              <a:t>Summary &amp; Strategic Recommendations</a:t>
            </a:r>
            <a:endParaRPr lang="en-US" sz="3650" dirty="0"/>
          </a:p>
        </p:txBody>
      </p:sp>
      <p:sp>
        <p:nvSpPr>
          <p:cNvPr id="4" name="Shape 1"/>
          <p:cNvSpPr/>
          <p:nvPr/>
        </p:nvSpPr>
        <p:spPr>
          <a:xfrm>
            <a:off x="696516" y="2017752"/>
            <a:ext cx="447794" cy="447794"/>
          </a:xfrm>
          <a:prstGeom prst="roundRect">
            <a:avLst>
              <a:gd name="adj" fmla="val 6667"/>
            </a:avLst>
          </a:prstGeom>
          <a:solidFill>
            <a:srgbClr val="444752"/>
          </a:solidFill>
          <a:ln/>
        </p:spPr>
      </p:sp>
      <p:sp>
        <p:nvSpPr>
          <p:cNvPr id="5" name="Text 2"/>
          <p:cNvSpPr/>
          <p:nvPr/>
        </p:nvSpPr>
        <p:spPr>
          <a:xfrm>
            <a:off x="779919" y="2066032"/>
            <a:ext cx="280868" cy="351115"/>
          </a:xfrm>
          <a:prstGeom prst="rect">
            <a:avLst/>
          </a:prstGeom>
          <a:noFill/>
          <a:ln/>
        </p:spPr>
        <p:txBody>
          <a:bodyPr wrap="none" lIns="0" tIns="0" rIns="0" bIns="0" rtlCol="0" anchor="t"/>
          <a:lstStyle/>
          <a:p>
            <a:pPr algn="ctr" indent="0" marL="0">
              <a:lnSpc>
                <a:spcPts val="2200"/>
              </a:lnSpc>
              <a:buNone/>
            </a:pPr>
            <a:r>
              <a:rPr lang="en-US" sz="2200" dirty="0">
                <a:solidFill>
                  <a:srgbClr val="D6E5EF"/>
                </a:solidFill>
                <a:latin typeface="Lora" pitchFamily="34" charset="0"/>
                <a:ea typeface="Lora" pitchFamily="34" charset="-122"/>
                <a:cs typeface="Lora" pitchFamily="34" charset="-120"/>
              </a:rPr>
              <a:t>1</a:t>
            </a:r>
            <a:endParaRPr lang="en-US" sz="2200" dirty="0"/>
          </a:p>
        </p:txBody>
      </p:sp>
      <p:sp>
        <p:nvSpPr>
          <p:cNvPr id="6" name="Text 3"/>
          <p:cNvSpPr/>
          <p:nvPr/>
        </p:nvSpPr>
        <p:spPr>
          <a:xfrm>
            <a:off x="1343263" y="2086094"/>
            <a:ext cx="2341364" cy="292656"/>
          </a:xfrm>
          <a:prstGeom prst="rect">
            <a:avLst/>
          </a:prstGeom>
          <a:noFill/>
          <a:ln/>
        </p:spPr>
        <p:txBody>
          <a:bodyPr wrap="none" lIns="0" tIns="0" rIns="0" bIns="0" rtlCol="0" anchor="t"/>
          <a:lstStyle/>
          <a:p>
            <a:pPr algn="l" indent="0" marL="0">
              <a:lnSpc>
                <a:spcPts val="2300"/>
              </a:lnSpc>
              <a:buNone/>
            </a:pPr>
            <a:r>
              <a:rPr lang="en-US" sz="1800" dirty="0">
                <a:solidFill>
                  <a:srgbClr val="D6E5EF"/>
                </a:solidFill>
                <a:latin typeface="Lora" pitchFamily="34" charset="0"/>
                <a:ea typeface="Lora" pitchFamily="34" charset="-122"/>
                <a:cs typeface="Lora" pitchFamily="34" charset="-120"/>
              </a:rPr>
              <a:t>Strategic Planning</a:t>
            </a:r>
            <a:endParaRPr lang="en-US" sz="1800" dirty="0"/>
          </a:p>
        </p:txBody>
      </p:sp>
      <p:sp>
        <p:nvSpPr>
          <p:cNvPr id="7" name="Text 4"/>
          <p:cNvSpPr/>
          <p:nvPr/>
        </p:nvSpPr>
        <p:spPr>
          <a:xfrm>
            <a:off x="1343263" y="2498050"/>
            <a:ext cx="7104221" cy="636984"/>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Source Sans Pro" pitchFamily="34" charset="0"/>
                <a:ea typeface="Source Sans Pro" pitchFamily="34" charset="-122"/>
                <a:cs typeface="Source Sans Pro" pitchFamily="34" charset="-120"/>
              </a:rPr>
              <a:t>Seasonal revenue patterns highlight the need for proactive planning around key months.</a:t>
            </a:r>
            <a:endParaRPr lang="en-US" sz="1550" dirty="0"/>
          </a:p>
        </p:txBody>
      </p:sp>
      <p:sp>
        <p:nvSpPr>
          <p:cNvPr id="8" name="Shape 5"/>
          <p:cNvSpPr/>
          <p:nvPr/>
        </p:nvSpPr>
        <p:spPr>
          <a:xfrm>
            <a:off x="696516" y="3533061"/>
            <a:ext cx="447794" cy="447794"/>
          </a:xfrm>
          <a:prstGeom prst="roundRect">
            <a:avLst>
              <a:gd name="adj" fmla="val 6667"/>
            </a:avLst>
          </a:prstGeom>
          <a:solidFill>
            <a:srgbClr val="444752"/>
          </a:solidFill>
          <a:ln/>
        </p:spPr>
      </p:sp>
      <p:sp>
        <p:nvSpPr>
          <p:cNvPr id="9" name="Text 6"/>
          <p:cNvSpPr/>
          <p:nvPr/>
        </p:nvSpPr>
        <p:spPr>
          <a:xfrm>
            <a:off x="779919" y="3581340"/>
            <a:ext cx="280868" cy="351115"/>
          </a:xfrm>
          <a:prstGeom prst="rect">
            <a:avLst/>
          </a:prstGeom>
          <a:noFill/>
          <a:ln/>
        </p:spPr>
        <p:txBody>
          <a:bodyPr wrap="none" lIns="0" tIns="0" rIns="0" bIns="0" rtlCol="0" anchor="t"/>
          <a:lstStyle/>
          <a:p>
            <a:pPr algn="ctr" indent="0" marL="0">
              <a:lnSpc>
                <a:spcPts val="2200"/>
              </a:lnSpc>
              <a:buNone/>
            </a:pPr>
            <a:r>
              <a:rPr lang="en-US" sz="2200" dirty="0">
                <a:solidFill>
                  <a:srgbClr val="D6E5EF"/>
                </a:solidFill>
                <a:latin typeface="Lora" pitchFamily="34" charset="0"/>
                <a:ea typeface="Lora" pitchFamily="34" charset="-122"/>
                <a:cs typeface="Lora" pitchFamily="34" charset="-120"/>
              </a:rPr>
              <a:t>2</a:t>
            </a:r>
            <a:endParaRPr lang="en-US" sz="2200" dirty="0"/>
          </a:p>
        </p:txBody>
      </p:sp>
      <p:sp>
        <p:nvSpPr>
          <p:cNvPr id="10" name="Text 7"/>
          <p:cNvSpPr/>
          <p:nvPr/>
        </p:nvSpPr>
        <p:spPr>
          <a:xfrm>
            <a:off x="1343263" y="3601403"/>
            <a:ext cx="2341364" cy="292656"/>
          </a:xfrm>
          <a:prstGeom prst="rect">
            <a:avLst/>
          </a:prstGeom>
          <a:noFill/>
          <a:ln/>
        </p:spPr>
        <p:txBody>
          <a:bodyPr wrap="none" lIns="0" tIns="0" rIns="0" bIns="0" rtlCol="0" anchor="t"/>
          <a:lstStyle/>
          <a:p>
            <a:pPr algn="l" indent="0" marL="0">
              <a:lnSpc>
                <a:spcPts val="2300"/>
              </a:lnSpc>
              <a:buNone/>
            </a:pPr>
            <a:r>
              <a:rPr lang="en-US" sz="1800" dirty="0">
                <a:solidFill>
                  <a:srgbClr val="D6E5EF"/>
                </a:solidFill>
                <a:latin typeface="Lora" pitchFamily="34" charset="0"/>
                <a:ea typeface="Lora" pitchFamily="34" charset="-122"/>
                <a:cs typeface="Lora" pitchFamily="34" charset="-120"/>
              </a:rPr>
              <a:t>Global Growth</a:t>
            </a:r>
            <a:endParaRPr lang="en-US" sz="1800" dirty="0"/>
          </a:p>
        </p:txBody>
      </p:sp>
      <p:sp>
        <p:nvSpPr>
          <p:cNvPr id="11" name="Text 8"/>
          <p:cNvSpPr/>
          <p:nvPr/>
        </p:nvSpPr>
        <p:spPr>
          <a:xfrm>
            <a:off x="1343263" y="4013359"/>
            <a:ext cx="7104221" cy="636984"/>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Source Sans Pro" pitchFamily="34" charset="0"/>
                <a:ea typeface="Source Sans Pro" pitchFamily="34" charset="-122"/>
                <a:cs typeface="Source Sans Pro" pitchFamily="34" charset="-120"/>
              </a:rPr>
              <a:t>Non-UK markets are driving strong revenue and offer significant room for targeted growth.</a:t>
            </a:r>
            <a:endParaRPr lang="en-US" sz="1550" dirty="0"/>
          </a:p>
        </p:txBody>
      </p:sp>
      <p:sp>
        <p:nvSpPr>
          <p:cNvPr id="12" name="Shape 9"/>
          <p:cNvSpPr/>
          <p:nvPr/>
        </p:nvSpPr>
        <p:spPr>
          <a:xfrm>
            <a:off x="696516" y="5048369"/>
            <a:ext cx="447794" cy="447794"/>
          </a:xfrm>
          <a:prstGeom prst="roundRect">
            <a:avLst>
              <a:gd name="adj" fmla="val 6667"/>
            </a:avLst>
          </a:prstGeom>
          <a:solidFill>
            <a:srgbClr val="444752"/>
          </a:solidFill>
          <a:ln/>
        </p:spPr>
      </p:sp>
      <p:sp>
        <p:nvSpPr>
          <p:cNvPr id="13" name="Text 10"/>
          <p:cNvSpPr/>
          <p:nvPr/>
        </p:nvSpPr>
        <p:spPr>
          <a:xfrm>
            <a:off x="779919" y="5096649"/>
            <a:ext cx="280868" cy="351115"/>
          </a:xfrm>
          <a:prstGeom prst="rect">
            <a:avLst/>
          </a:prstGeom>
          <a:noFill/>
          <a:ln/>
        </p:spPr>
        <p:txBody>
          <a:bodyPr wrap="none" lIns="0" tIns="0" rIns="0" bIns="0" rtlCol="0" anchor="t"/>
          <a:lstStyle/>
          <a:p>
            <a:pPr algn="ctr" indent="0" marL="0">
              <a:lnSpc>
                <a:spcPts val="2200"/>
              </a:lnSpc>
              <a:buNone/>
            </a:pPr>
            <a:r>
              <a:rPr lang="en-US" sz="2200" dirty="0">
                <a:solidFill>
                  <a:srgbClr val="D6E5EF"/>
                </a:solidFill>
                <a:latin typeface="Lora" pitchFamily="34" charset="0"/>
                <a:ea typeface="Lora" pitchFamily="34" charset="-122"/>
                <a:cs typeface="Lora" pitchFamily="34" charset="-120"/>
              </a:rPr>
              <a:t>3</a:t>
            </a:r>
            <a:endParaRPr lang="en-US" sz="2200" dirty="0"/>
          </a:p>
        </p:txBody>
      </p:sp>
      <p:sp>
        <p:nvSpPr>
          <p:cNvPr id="14" name="Text 11"/>
          <p:cNvSpPr/>
          <p:nvPr/>
        </p:nvSpPr>
        <p:spPr>
          <a:xfrm>
            <a:off x="1343263" y="5116711"/>
            <a:ext cx="2341364" cy="292656"/>
          </a:xfrm>
          <a:prstGeom prst="rect">
            <a:avLst/>
          </a:prstGeom>
          <a:noFill/>
          <a:ln/>
        </p:spPr>
        <p:txBody>
          <a:bodyPr wrap="none" lIns="0" tIns="0" rIns="0" bIns="0" rtlCol="0" anchor="t"/>
          <a:lstStyle/>
          <a:p>
            <a:pPr algn="l" indent="0" marL="0">
              <a:lnSpc>
                <a:spcPts val="2300"/>
              </a:lnSpc>
              <a:buNone/>
            </a:pPr>
            <a:r>
              <a:rPr lang="en-US" sz="1800" dirty="0">
                <a:solidFill>
                  <a:srgbClr val="D6E5EF"/>
                </a:solidFill>
                <a:latin typeface="Lora" pitchFamily="34" charset="0"/>
                <a:ea typeface="Lora" pitchFamily="34" charset="-122"/>
                <a:cs typeface="Lora" pitchFamily="34" charset="-120"/>
              </a:rPr>
              <a:t>Customer Loyalty</a:t>
            </a:r>
            <a:endParaRPr lang="en-US" sz="1800" dirty="0"/>
          </a:p>
        </p:txBody>
      </p:sp>
      <p:sp>
        <p:nvSpPr>
          <p:cNvPr id="15" name="Text 12"/>
          <p:cNvSpPr/>
          <p:nvPr/>
        </p:nvSpPr>
        <p:spPr>
          <a:xfrm>
            <a:off x="1343263" y="5528667"/>
            <a:ext cx="7104221" cy="636984"/>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Source Sans Pro" pitchFamily="34" charset="0"/>
                <a:ea typeface="Source Sans Pro" pitchFamily="34" charset="-122"/>
                <a:cs typeface="Source Sans Pro" pitchFamily="34" charset="-120"/>
              </a:rPr>
              <a:t>Top customers should be nurtured with retention strategies to ensure long-term profitability.</a:t>
            </a:r>
            <a:endParaRPr lang="en-US" sz="1550" dirty="0"/>
          </a:p>
        </p:txBody>
      </p:sp>
      <p:sp>
        <p:nvSpPr>
          <p:cNvPr id="16" name="Shape 13"/>
          <p:cNvSpPr/>
          <p:nvPr/>
        </p:nvSpPr>
        <p:spPr>
          <a:xfrm>
            <a:off x="696516" y="6563678"/>
            <a:ext cx="447794" cy="447794"/>
          </a:xfrm>
          <a:prstGeom prst="roundRect">
            <a:avLst>
              <a:gd name="adj" fmla="val 6667"/>
            </a:avLst>
          </a:prstGeom>
          <a:solidFill>
            <a:srgbClr val="444752"/>
          </a:solidFill>
          <a:ln/>
        </p:spPr>
      </p:sp>
      <p:sp>
        <p:nvSpPr>
          <p:cNvPr id="17" name="Text 14"/>
          <p:cNvSpPr/>
          <p:nvPr/>
        </p:nvSpPr>
        <p:spPr>
          <a:xfrm>
            <a:off x="779919" y="6611957"/>
            <a:ext cx="280868" cy="351115"/>
          </a:xfrm>
          <a:prstGeom prst="rect">
            <a:avLst/>
          </a:prstGeom>
          <a:noFill/>
          <a:ln/>
        </p:spPr>
        <p:txBody>
          <a:bodyPr wrap="none" lIns="0" tIns="0" rIns="0" bIns="0" rtlCol="0" anchor="t"/>
          <a:lstStyle/>
          <a:p>
            <a:pPr algn="ctr" indent="0" marL="0">
              <a:lnSpc>
                <a:spcPts val="2200"/>
              </a:lnSpc>
              <a:buNone/>
            </a:pPr>
            <a:r>
              <a:rPr lang="en-US" sz="2200" dirty="0">
                <a:solidFill>
                  <a:srgbClr val="D6E5EF"/>
                </a:solidFill>
                <a:latin typeface="Lora" pitchFamily="34" charset="0"/>
                <a:ea typeface="Lora" pitchFamily="34" charset="-122"/>
                <a:cs typeface="Lora" pitchFamily="34" charset="-120"/>
              </a:rPr>
              <a:t>4</a:t>
            </a:r>
            <a:endParaRPr lang="en-US" sz="2200" dirty="0"/>
          </a:p>
        </p:txBody>
      </p:sp>
      <p:sp>
        <p:nvSpPr>
          <p:cNvPr id="18" name="Text 15"/>
          <p:cNvSpPr/>
          <p:nvPr/>
        </p:nvSpPr>
        <p:spPr>
          <a:xfrm>
            <a:off x="1343263" y="6632019"/>
            <a:ext cx="2341364" cy="292656"/>
          </a:xfrm>
          <a:prstGeom prst="rect">
            <a:avLst/>
          </a:prstGeom>
          <a:noFill/>
          <a:ln/>
        </p:spPr>
        <p:txBody>
          <a:bodyPr wrap="none" lIns="0" tIns="0" rIns="0" bIns="0" rtlCol="0" anchor="t"/>
          <a:lstStyle/>
          <a:p>
            <a:pPr algn="l" indent="0" marL="0">
              <a:lnSpc>
                <a:spcPts val="2300"/>
              </a:lnSpc>
              <a:buNone/>
            </a:pPr>
            <a:r>
              <a:rPr lang="en-US" sz="1800" dirty="0">
                <a:solidFill>
                  <a:srgbClr val="D6E5EF"/>
                </a:solidFill>
                <a:latin typeface="Lora" pitchFamily="34" charset="0"/>
                <a:ea typeface="Lora" pitchFamily="34" charset="-122"/>
                <a:cs typeface="Lora" pitchFamily="34" charset="-120"/>
              </a:rPr>
              <a:t>Market Expansion</a:t>
            </a:r>
            <a:endParaRPr lang="en-US" sz="1800" dirty="0"/>
          </a:p>
        </p:txBody>
      </p:sp>
      <p:sp>
        <p:nvSpPr>
          <p:cNvPr id="19" name="Text 16"/>
          <p:cNvSpPr/>
          <p:nvPr/>
        </p:nvSpPr>
        <p:spPr>
          <a:xfrm>
            <a:off x="1343263" y="7043976"/>
            <a:ext cx="7104221" cy="636984"/>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Source Sans Pro" pitchFamily="34" charset="0"/>
                <a:ea typeface="Source Sans Pro" pitchFamily="34" charset="-122"/>
                <a:cs typeface="Source Sans Pro" pitchFamily="34" charset="-120"/>
              </a:rPr>
              <a:t>High-demand regions outside the UK are strong candidates for market expansion and investment.</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625685"/>
            <a:ext cx="6340793"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Next Steps &amp; Discussion</a:t>
            </a:r>
            <a:endParaRPr lang="en-US" sz="4400" dirty="0"/>
          </a:p>
        </p:txBody>
      </p:sp>
      <p:sp>
        <p:nvSpPr>
          <p:cNvPr id="4" name="Text 1"/>
          <p:cNvSpPr/>
          <p:nvPr/>
        </p:nvSpPr>
        <p:spPr>
          <a:xfrm>
            <a:off x="6324124" y="3688675"/>
            <a:ext cx="7468553" cy="1915120"/>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Thank you for your time. These visuals form the basis for data-driven strategic discussions moving forward. I am happy to walk through any of the visuals in detail or discuss how we can turn these insights into operational strategies and scaled for future use through automation in Tableau dashboards or Power BI.</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2025-06-28T09:00:38Z</dcterms:created>
  <dcterms:modified xsi:type="dcterms:W3CDTF">2025-06-28T09:00:38Z</dcterms:modified>
</cp:coreProperties>
</file>